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336" r:id="rId6"/>
    <p:sldId id="350" r:id="rId7"/>
    <p:sldId id="346" r:id="rId8"/>
    <p:sldId id="356" r:id="rId9"/>
    <p:sldId id="355" r:id="rId10"/>
    <p:sldId id="353" r:id="rId11"/>
    <p:sldId id="351" r:id="rId12"/>
    <p:sldId id="347" r:id="rId13"/>
    <p:sldId id="352" r:id="rId14"/>
    <p:sldId id="337" r:id="rId15"/>
    <p:sldId id="357" r:id="rId16"/>
    <p:sldId id="268" r:id="rId17"/>
    <p:sldId id="264" r:id="rId18"/>
    <p:sldId id="270" r:id="rId19"/>
    <p:sldId id="273" r:id="rId20"/>
    <p:sldId id="274" r:id="rId21"/>
    <p:sldId id="275" r:id="rId22"/>
    <p:sldId id="276"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42762" cy="563562"/>
          </a:xfrm>
        </p:spPr>
        <p:txBody>
          <a:bodyPr/>
          <a:lstStyle/>
          <a:p>
            <a:r>
              <a:rPr lang="en-US" sz="3200" dirty="0" smtClean="0"/>
              <a:t>Types of APIs</a:t>
            </a:r>
            <a:endParaRPr lang="en-US" sz="3200" dirty="0">
              <a:solidFill>
                <a:srgbClr val="00FFFF"/>
              </a:solidFill>
            </a:endParaRPr>
          </a:p>
        </p:txBody>
      </p:sp>
      <p:sp>
        <p:nvSpPr>
          <p:cNvPr id="6" name="Content Placeholder 2"/>
          <p:cNvSpPr txBox="1">
            <a:spLocks/>
          </p:cNvSpPr>
          <p:nvPr/>
        </p:nvSpPr>
        <p:spPr>
          <a:xfrm>
            <a:off x="228600" y="563562"/>
            <a:ext cx="8610600" cy="4114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a:t>APIs are classified both according to their architecture and scope of use. We have already explored the main types of API architectures so let’s take a look at the scope of use</a:t>
            </a:r>
            <a:r>
              <a:rPr lang="en-US" sz="1600" b="1" dirty="0" smtClean="0"/>
              <a:t>.</a:t>
            </a:r>
            <a:endParaRPr lang="en-US" sz="1600" b="1" dirty="0"/>
          </a:p>
          <a:p>
            <a:pPr>
              <a:spcBef>
                <a:spcPts val="1200"/>
              </a:spcBef>
            </a:pPr>
            <a:r>
              <a:rPr lang="en-US" sz="1600" b="1" dirty="0"/>
              <a:t>Private </a:t>
            </a:r>
            <a:r>
              <a:rPr lang="en-US" sz="1600" b="1" dirty="0" smtClean="0"/>
              <a:t>APIs – These </a:t>
            </a:r>
            <a:r>
              <a:rPr lang="en-US" sz="1600" b="1" dirty="0"/>
              <a:t>are internal to an enterprise and only used for connecting systems and data within the business</a:t>
            </a:r>
            <a:r>
              <a:rPr lang="en-US" sz="1600" b="1" dirty="0" smtClean="0"/>
              <a:t>.</a:t>
            </a:r>
            <a:endParaRPr lang="en-US" sz="1600" b="1" dirty="0"/>
          </a:p>
          <a:p>
            <a:pPr>
              <a:spcBef>
                <a:spcPts val="1200"/>
              </a:spcBef>
            </a:pPr>
            <a:r>
              <a:rPr lang="en-US" sz="1600" b="1" dirty="0"/>
              <a:t>Public APIs </a:t>
            </a:r>
            <a:r>
              <a:rPr lang="en-US" sz="1600" b="1" dirty="0" smtClean="0"/>
              <a:t>–These </a:t>
            </a:r>
            <a:r>
              <a:rPr lang="en-US" sz="1600" b="1" dirty="0"/>
              <a:t>are open to the public and may be used by anyone. There may or not be some authorization and cost associated with these types of APIs</a:t>
            </a:r>
            <a:r>
              <a:rPr lang="en-US" sz="1600" b="1" dirty="0" smtClean="0"/>
              <a:t>.</a:t>
            </a:r>
            <a:endParaRPr lang="en-US" sz="1600" b="1" dirty="0"/>
          </a:p>
          <a:p>
            <a:pPr>
              <a:spcBef>
                <a:spcPts val="1200"/>
              </a:spcBef>
            </a:pPr>
            <a:r>
              <a:rPr lang="en-US" sz="1600" b="1" dirty="0"/>
              <a:t>Partner APIs </a:t>
            </a:r>
            <a:r>
              <a:rPr lang="en-US" sz="1600" b="1" dirty="0" smtClean="0"/>
              <a:t>– These </a:t>
            </a:r>
            <a:r>
              <a:rPr lang="en-US" sz="1600" b="1" dirty="0"/>
              <a:t>are only accessible by authorized external developers to aid business-to-business partnerships</a:t>
            </a:r>
            <a:r>
              <a:rPr lang="en-US" sz="1600" b="1" dirty="0" smtClean="0"/>
              <a:t>.</a:t>
            </a:r>
            <a:endParaRPr lang="en-US" sz="1600" b="1" dirty="0"/>
          </a:p>
          <a:p>
            <a:pPr>
              <a:spcBef>
                <a:spcPts val="1200"/>
              </a:spcBef>
            </a:pPr>
            <a:r>
              <a:rPr lang="en-US" sz="1600" b="1" dirty="0"/>
              <a:t>Composite </a:t>
            </a:r>
            <a:r>
              <a:rPr lang="en-US" sz="1600" b="1" dirty="0" smtClean="0"/>
              <a:t>APIs – These </a:t>
            </a:r>
            <a:r>
              <a:rPr lang="en-US" sz="1600" b="1" dirty="0"/>
              <a:t>combine two or more different APIs to address complex system requirements or behaviors. </a:t>
            </a:r>
            <a:endParaRPr lang="en-US" sz="1600" b="1" dirty="0" smtClean="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4114800"/>
            <a:ext cx="47244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294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Types of Web API’s</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SOAP </a:t>
            </a:r>
            <a:r>
              <a:rPr lang="en-US" sz="1600" b="1" dirty="0" smtClean="0"/>
              <a:t>APIs – These </a:t>
            </a:r>
            <a:r>
              <a:rPr lang="en-US" sz="1600" b="1" dirty="0"/>
              <a:t>APIs use Simple Object Access Protocol. Client and server exchange messages using XML. This is a less flexible API that was more popular in the past</a:t>
            </a:r>
            <a:r>
              <a:rPr lang="en-US" sz="1600" b="1" dirty="0" smtClean="0"/>
              <a:t>.</a:t>
            </a:r>
            <a:endParaRPr lang="en-US" sz="1600" b="1" dirty="0"/>
          </a:p>
          <a:p>
            <a:pPr>
              <a:spcBef>
                <a:spcPts val="1200"/>
              </a:spcBef>
            </a:pPr>
            <a:r>
              <a:rPr lang="en-US" sz="1600" b="1" dirty="0"/>
              <a:t>RPC </a:t>
            </a:r>
            <a:r>
              <a:rPr lang="en-US" sz="1600" b="1" dirty="0" smtClean="0"/>
              <a:t>APIs – These </a:t>
            </a:r>
            <a:r>
              <a:rPr lang="en-US" sz="1600" b="1" dirty="0"/>
              <a:t>APIs are called Remote Procedure Calls. The client completes a function (or procedure) on the server, and the server sends the output back to the client</a:t>
            </a:r>
            <a:r>
              <a:rPr lang="en-US" sz="1600" b="1" dirty="0" smtClean="0"/>
              <a:t>.</a:t>
            </a:r>
            <a:endParaRPr lang="en-US" sz="1600" b="1" dirty="0"/>
          </a:p>
          <a:p>
            <a:pPr>
              <a:spcBef>
                <a:spcPts val="1200"/>
              </a:spcBef>
            </a:pPr>
            <a:r>
              <a:rPr lang="en-US" sz="1600" b="1" dirty="0" err="1"/>
              <a:t>Websocket</a:t>
            </a:r>
            <a:r>
              <a:rPr lang="en-US" sz="1600" b="1" dirty="0"/>
              <a:t> </a:t>
            </a:r>
            <a:r>
              <a:rPr lang="en-US" sz="1600" b="1" dirty="0" smtClean="0"/>
              <a:t>APIs – </a:t>
            </a:r>
            <a:r>
              <a:rPr lang="en-US" sz="1600" b="1" dirty="0" err="1" smtClean="0"/>
              <a:t>Websocket</a:t>
            </a:r>
            <a:r>
              <a:rPr lang="en-US" sz="1600" b="1" dirty="0" smtClean="0"/>
              <a:t> </a:t>
            </a:r>
            <a:r>
              <a:rPr lang="en-US" sz="1600" b="1" dirty="0"/>
              <a:t>API is another modern web API development that uses JSON objects to pass data. A </a:t>
            </a:r>
            <a:r>
              <a:rPr lang="en-US" sz="1600" b="1" dirty="0" err="1"/>
              <a:t>WebSocket</a:t>
            </a:r>
            <a:r>
              <a:rPr lang="en-US" sz="1600" b="1" dirty="0"/>
              <a:t> API supports two-way communication between client apps and the server. The server can send callback messages to connected clients, making it more efficient than REST API</a:t>
            </a:r>
            <a:r>
              <a:rPr lang="en-US" sz="1600" b="1" dirty="0" smtClean="0"/>
              <a:t>.</a:t>
            </a:r>
            <a:endParaRPr lang="en-US" sz="1600" b="1" dirty="0"/>
          </a:p>
          <a:p>
            <a:pPr>
              <a:spcBef>
                <a:spcPts val="1200"/>
              </a:spcBef>
            </a:pPr>
            <a:r>
              <a:rPr lang="en-US" sz="1600" b="1" dirty="0"/>
              <a:t>REST </a:t>
            </a:r>
            <a:r>
              <a:rPr lang="en-US" sz="1600" b="1" dirty="0" smtClean="0"/>
              <a:t>APIs – These </a:t>
            </a:r>
            <a:r>
              <a:rPr lang="en-US" sz="1600" b="1" dirty="0"/>
              <a:t>are the most popular and flexible APIs found on the web today. The client sends requests to the server as data. The server uses this client input to start internal functions and returns output data back to the client. Let’s look at REST APIs in more detail below.</a:t>
            </a:r>
            <a:endParaRPr lang="en-US" sz="1600" b="1"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5257800"/>
            <a:ext cx="2438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7467600" y="4419600"/>
            <a:ext cx="14521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Amazon</a:t>
            </a:r>
            <a:endParaRPr lang="en-US" sz="1200" b="1" dirty="0" smtClean="0">
              <a:solidFill>
                <a:srgbClr val="00FFFF"/>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4950427"/>
            <a:ext cx="2362200" cy="168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105399" y="4819810"/>
            <a:ext cx="3818625" cy="179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525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The REST API</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a:t>REST stands for Representational State Transfer. REST defines a set of functions like GET, PUT, DELETE, etc. that clients can use to access server data. Clients and servers exchange data using HTTP</a:t>
            </a:r>
            <a:r>
              <a:rPr lang="en-US" sz="2000" b="1" dirty="0" smtClean="0"/>
              <a:t>.</a:t>
            </a:r>
            <a:endParaRPr lang="en-US" sz="2000" b="1" dirty="0"/>
          </a:p>
          <a:p>
            <a:pPr>
              <a:spcBef>
                <a:spcPts val="1200"/>
              </a:spcBef>
            </a:pPr>
            <a:r>
              <a:rPr lang="en-US" sz="2000" b="1" dirty="0"/>
              <a:t>The main feature of REST API is statelessness. Statelessness means that servers do not save client data between requests. Client requests to the server are similar to URLs you type in your browser to visit a website. The response from the server is plain data, without the typical graphical rendering of a web page</a:t>
            </a:r>
            <a:r>
              <a:rPr lang="en-US" sz="2000" b="1" dirty="0" smtClean="0"/>
              <a:t>.</a:t>
            </a:r>
          </a:p>
          <a:p>
            <a:pPr>
              <a:spcBef>
                <a:spcPts val="1200"/>
              </a:spcBef>
            </a:pPr>
            <a:r>
              <a:rPr lang="en-US" sz="2000" b="1" dirty="0"/>
              <a:t>A Web API or Web Service API is an application processing interface between a web server and web browser. All web services are APIs but not all APIs are web services. REST API is a special type of Web API that uses the standard architectural style explained above</a:t>
            </a:r>
            <a:r>
              <a:rPr lang="en-US" sz="2000" b="1" dirty="0" smtClean="0"/>
              <a:t>.</a:t>
            </a:r>
            <a:endParaRPr lang="en-US" sz="2000" b="1" dirty="0"/>
          </a:p>
          <a:p>
            <a:pPr>
              <a:spcBef>
                <a:spcPts val="1200"/>
              </a:spcBef>
            </a:pPr>
            <a:r>
              <a:rPr lang="en-US" sz="2000" b="1" dirty="0"/>
              <a:t>The different terms around APIs, like Java API or service APIs, exist because historically, APIs were created before the world wide web. Modern web APIs are REST APIs and the terms can be used interchangeably.</a:t>
            </a:r>
            <a:endParaRPr lang="en-US" sz="2000" b="1" dirty="0" smtClean="0"/>
          </a:p>
        </p:txBody>
      </p:sp>
    </p:spTree>
    <p:extLst>
      <p:ext uri="{BB962C8B-B14F-4D97-AF65-F5344CB8AC3E}">
        <p14:creationId xmlns:p14="http://schemas.microsoft.com/office/powerpoint/2010/main" val="3004826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The REST API (cont.)</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a:t>REST APIs offer four main benefits</a:t>
            </a:r>
            <a:r>
              <a:rPr lang="en-US" sz="1800" b="1" dirty="0" smtClean="0"/>
              <a:t>:</a:t>
            </a:r>
            <a:endParaRPr lang="en-US" sz="1800" b="1" dirty="0"/>
          </a:p>
          <a:p>
            <a:pPr marL="457200" indent="-457200">
              <a:spcBef>
                <a:spcPts val="1200"/>
              </a:spcBef>
              <a:buFont typeface="+mj-lt"/>
              <a:buAutoNum type="arabicPeriod"/>
            </a:pPr>
            <a:r>
              <a:rPr lang="en-US" sz="1800" b="1" dirty="0" smtClean="0"/>
              <a:t>Integration – APIs </a:t>
            </a:r>
            <a:r>
              <a:rPr lang="en-US" sz="1800" b="1" dirty="0"/>
              <a:t>are used to integrate new applications with existing software systems. This increases development speed because each functionality doesn’t have to be written from scratch. You can use APIs to leverage existing </a:t>
            </a:r>
            <a:r>
              <a:rPr lang="en-US" sz="1800" b="1" dirty="0" smtClean="0"/>
              <a:t>code.</a:t>
            </a:r>
          </a:p>
          <a:p>
            <a:pPr marL="457200" indent="-457200">
              <a:spcBef>
                <a:spcPts val="1200"/>
              </a:spcBef>
              <a:buFont typeface="+mj-lt"/>
              <a:buAutoNum type="arabicPeriod"/>
            </a:pPr>
            <a:r>
              <a:rPr lang="en-US" sz="1800" b="1" dirty="0" smtClean="0"/>
              <a:t>Innovation – Entire </a:t>
            </a:r>
            <a:r>
              <a:rPr lang="en-US" sz="1800" b="1" dirty="0"/>
              <a:t>industries can change with the arrival of a new app. Businesses need to respond quickly and support the rapid deployment of innovative services. They can do this by making changes at the API level without having to re-write the whole code</a:t>
            </a:r>
            <a:r>
              <a:rPr lang="en-US" sz="1800" b="1" dirty="0" smtClean="0"/>
              <a:t>. </a:t>
            </a:r>
            <a:endParaRPr lang="en-US" sz="1800" b="1" dirty="0"/>
          </a:p>
          <a:p>
            <a:pPr marL="457200" indent="-457200">
              <a:spcBef>
                <a:spcPts val="1200"/>
              </a:spcBef>
              <a:buFont typeface="+mj-lt"/>
              <a:buAutoNum type="arabicPeriod"/>
            </a:pPr>
            <a:r>
              <a:rPr lang="en-US" sz="1800" b="1" dirty="0" smtClean="0"/>
              <a:t>Expansion – APIs </a:t>
            </a:r>
            <a:r>
              <a:rPr lang="en-US" sz="1800" b="1" dirty="0"/>
              <a:t>present a unique opportunity for businesses to meet their clients’ needs across different platforms. For example, maps API allows map information integration via websites, </a:t>
            </a:r>
            <a:r>
              <a:rPr lang="en-US" sz="1800" b="1" dirty="0" err="1"/>
              <a:t>Android,iOS</a:t>
            </a:r>
            <a:r>
              <a:rPr lang="en-US" sz="1800" b="1" dirty="0"/>
              <a:t>, etc. Any business can give similar access to their internal databases by using free or paid APIs</a:t>
            </a:r>
            <a:r>
              <a:rPr lang="en-US" sz="1800" b="1" dirty="0" smtClean="0"/>
              <a:t>. </a:t>
            </a:r>
            <a:endParaRPr lang="en-US" sz="1800" b="1" dirty="0"/>
          </a:p>
          <a:p>
            <a:pPr marL="457200" indent="-457200">
              <a:spcBef>
                <a:spcPts val="1200"/>
              </a:spcBef>
              <a:buFont typeface="+mj-lt"/>
              <a:buAutoNum type="arabicPeriod"/>
            </a:pPr>
            <a:r>
              <a:rPr lang="en-US" sz="1800" b="1" dirty="0" smtClean="0"/>
              <a:t>Ease </a:t>
            </a:r>
            <a:r>
              <a:rPr lang="en-US" sz="1800" b="1" dirty="0"/>
              <a:t>of </a:t>
            </a:r>
            <a:r>
              <a:rPr lang="en-US" sz="1800" b="1" dirty="0" smtClean="0"/>
              <a:t>maintenance – The </a:t>
            </a:r>
            <a:r>
              <a:rPr lang="en-US" sz="1800" b="1" dirty="0"/>
              <a:t>API acts as a gateway between two systems. Each system is obliged to make internal changes so that the API is not impacted. This way, any future code changes by one party do not impact the other party.</a:t>
            </a:r>
            <a:endParaRPr lang="en-US" sz="1800" b="1" dirty="0" smtClean="0"/>
          </a:p>
        </p:txBody>
      </p:sp>
    </p:spTree>
    <p:extLst>
      <p:ext uri="{BB962C8B-B14F-4D97-AF65-F5344CB8AC3E}">
        <p14:creationId xmlns:p14="http://schemas.microsoft.com/office/powerpoint/2010/main" val="2899766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Web or Page Scraping</a:t>
            </a:r>
            <a:endParaRPr lang="en-US" sz="3200" dirty="0">
              <a:solidFill>
                <a:srgbClr val="00FFFF"/>
              </a:solidFill>
            </a:endParaRPr>
          </a:p>
        </p:txBody>
      </p:sp>
      <p:sp>
        <p:nvSpPr>
          <p:cNvPr id="6" name="Content Placeholder 2"/>
          <p:cNvSpPr txBox="1">
            <a:spLocks/>
          </p:cNvSpPr>
          <p:nvPr/>
        </p:nvSpPr>
        <p:spPr>
          <a:xfrm>
            <a:off x="228600" y="838200"/>
            <a:ext cx="8610600"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Web scraping refers to the extraction of data from a website. This information is collected and then exported into a format that is more useful for the user. Be it a spreadsheet or an API</a:t>
            </a:r>
            <a:r>
              <a:rPr lang="en-US" sz="1600" b="1" dirty="0" smtClean="0"/>
              <a:t>. [parsehub.com]</a:t>
            </a:r>
            <a:endParaRPr lang="en-US" sz="1600" b="1" dirty="0"/>
          </a:p>
          <a:p>
            <a:pPr>
              <a:spcBef>
                <a:spcPts val="1200"/>
              </a:spcBef>
            </a:pPr>
            <a:r>
              <a:rPr lang="en-US" sz="1600" b="1" dirty="0" smtClean="0"/>
              <a:t>Web </a:t>
            </a:r>
            <a:r>
              <a:rPr lang="en-US" sz="1600" b="1" dirty="0"/>
              <a:t>scraping, web harvesting, or web data extraction is data scraping used for extracting data from websites.[1] Web scraping software may directly access the World Wide Web using the Hypertext Transfer Protocol or a web browser. While web scraping can be done manually by a software user, the term typically refers to automated processes implemented using a bot or web crawler. It is a form of copying in which specific data is gathered and copied from the web, typically into a central local database or spreadsheet, for later retrieval or </a:t>
            </a:r>
            <a:r>
              <a:rPr lang="en-US" sz="1600" b="1" dirty="0" smtClean="0"/>
              <a:t>analysis [Wikipedia]</a:t>
            </a:r>
          </a:p>
          <a:p>
            <a:pPr>
              <a:spcBef>
                <a:spcPts val="1200"/>
              </a:spcBef>
            </a:pPr>
            <a:r>
              <a:rPr lang="en-US" sz="1600" b="1" dirty="0"/>
              <a:t>Scraping a web page involves fetching it and extracting from it. Fetching is the downloading of a page (which a browser does when a user views a page). Therefore, web crawling is a main component of web scraping, to fetch pages for later processing. Once fetched, extraction can take place. The content of a page may be parsed, searched and reformatted, and its data copied into a spreadsheet or loaded into a database. Web scrapers typically take something out of a page, to make use of it for another purpose somewhere else. An example would be finding and copying names and telephone numbers, companies and their URLs, or e-mail addresses to a list (contact scraping</a:t>
            </a:r>
            <a:r>
              <a:rPr lang="en-US" sz="1600" b="1" dirty="0" smtClean="0"/>
              <a:t>). [Wikipedia]</a:t>
            </a:r>
            <a:endParaRPr lang="en-US" sz="1200" b="1" dirty="0"/>
          </a:p>
        </p:txBody>
      </p:sp>
    </p:spTree>
    <p:extLst>
      <p:ext uri="{BB962C8B-B14F-4D97-AF65-F5344CB8AC3E}">
        <p14:creationId xmlns:p14="http://schemas.microsoft.com/office/powerpoint/2010/main" val="2593513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4800600"/>
            <a:ext cx="4724400" cy="19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6038"/>
            <a:ext cx="8442762" cy="792162"/>
          </a:xfrm>
        </p:spPr>
        <p:txBody>
          <a:bodyPr/>
          <a:lstStyle/>
          <a:p>
            <a:r>
              <a:rPr lang="en-US" sz="3200" dirty="0" smtClean="0"/>
              <a:t>Web or Page Scraping (cont.)</a:t>
            </a:r>
            <a:endParaRPr lang="en-US" sz="3200" dirty="0">
              <a:solidFill>
                <a:srgbClr val="00FFFF"/>
              </a:solidFill>
            </a:endParaRPr>
          </a:p>
        </p:txBody>
      </p:sp>
      <p:sp>
        <p:nvSpPr>
          <p:cNvPr id="6" name="Content Placeholder 2"/>
          <p:cNvSpPr txBox="1">
            <a:spLocks/>
          </p:cNvSpPr>
          <p:nvPr/>
        </p:nvSpPr>
        <p:spPr>
          <a:xfrm>
            <a:off x="228600" y="838200"/>
            <a:ext cx="86106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The most common techniques used for Web Scraping </a:t>
            </a:r>
            <a:r>
              <a:rPr lang="en-US" sz="1600" b="1" dirty="0" smtClean="0"/>
              <a:t>are</a:t>
            </a:r>
            <a:endParaRPr lang="en-US" sz="1600" b="1" dirty="0"/>
          </a:p>
          <a:p>
            <a:pPr lvl="1">
              <a:spcBef>
                <a:spcPts val="0"/>
              </a:spcBef>
            </a:pPr>
            <a:r>
              <a:rPr lang="en-US" sz="1200" b="1" dirty="0"/>
              <a:t>Human copy-and-paste.</a:t>
            </a:r>
          </a:p>
          <a:p>
            <a:pPr lvl="1">
              <a:spcBef>
                <a:spcPts val="0"/>
              </a:spcBef>
            </a:pPr>
            <a:r>
              <a:rPr lang="en-US" sz="1200" b="1" dirty="0"/>
              <a:t>Text pattern matching.</a:t>
            </a:r>
          </a:p>
          <a:p>
            <a:pPr lvl="1">
              <a:spcBef>
                <a:spcPts val="0"/>
              </a:spcBef>
            </a:pPr>
            <a:r>
              <a:rPr lang="en-US" sz="1200" b="1" dirty="0"/>
              <a:t>HTTP programming.</a:t>
            </a:r>
          </a:p>
          <a:p>
            <a:pPr lvl="1">
              <a:spcBef>
                <a:spcPts val="0"/>
              </a:spcBef>
            </a:pPr>
            <a:r>
              <a:rPr lang="en-US" sz="1200" b="1" dirty="0"/>
              <a:t>HTML parsing.</a:t>
            </a:r>
          </a:p>
          <a:p>
            <a:pPr lvl="1">
              <a:spcBef>
                <a:spcPts val="0"/>
              </a:spcBef>
            </a:pPr>
            <a:r>
              <a:rPr lang="en-US" sz="1200" b="1" dirty="0"/>
              <a:t>DOM parsing.</a:t>
            </a:r>
          </a:p>
          <a:p>
            <a:pPr lvl="1">
              <a:spcBef>
                <a:spcPts val="0"/>
              </a:spcBef>
            </a:pPr>
            <a:r>
              <a:rPr lang="en-US" sz="1200" b="1" dirty="0"/>
              <a:t>Vertical aggregation.</a:t>
            </a:r>
          </a:p>
          <a:p>
            <a:pPr lvl="1">
              <a:spcBef>
                <a:spcPts val="0"/>
              </a:spcBef>
            </a:pPr>
            <a:r>
              <a:rPr lang="en-US" sz="1200" b="1" dirty="0"/>
              <a:t>Semantic annotation recognizing.</a:t>
            </a:r>
          </a:p>
          <a:p>
            <a:pPr lvl="1">
              <a:spcBef>
                <a:spcPts val="0"/>
              </a:spcBef>
            </a:pPr>
            <a:r>
              <a:rPr lang="en-US" sz="1200" b="1" dirty="0"/>
              <a:t>Computer vision web-page analysis.</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819400"/>
            <a:ext cx="4595812" cy="273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1276350"/>
            <a:ext cx="26574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46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9</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No Homework This Week</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Scraping information from an Internet web page</a:t>
            </a:r>
          </a:p>
          <a:p>
            <a:pPr lvl="0"/>
            <a:r>
              <a:rPr lang="en-US" sz="2400" dirty="0"/>
              <a:t>Obtaining weather information from the Internet</a:t>
            </a:r>
          </a:p>
          <a:p>
            <a:pPr lvl="0"/>
            <a:r>
              <a:rPr lang="en-US" sz="2400" dirty="0"/>
              <a:t>Class Exercise: Getting and displaying weather </a:t>
            </a:r>
            <a:r>
              <a:rPr lang="en-US" sz="2400" dirty="0" smtClean="0"/>
              <a:t>information</a:t>
            </a:r>
            <a:endParaRPr lang="en-US" sz="2400"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21Mar23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28Mar23 </a:t>
            </a:r>
            <a:r>
              <a:rPr lang="en-US" sz="1050" b="1" dirty="0"/>
              <a:t>– Web Technology</a:t>
            </a:r>
            <a:endParaRPr lang="en-US" sz="1050" dirty="0"/>
          </a:p>
          <a:p>
            <a:pPr lvl="0"/>
            <a:r>
              <a:rPr lang="en-US" sz="900" dirty="0" smtClean="0"/>
              <a:t>More on HTML tags</a:t>
            </a:r>
          </a:p>
          <a:p>
            <a:pPr lvl="0"/>
            <a:r>
              <a:rPr lang="en-US" sz="900" dirty="0" smtClean="0"/>
              <a:t>HTTP and Mime Types</a:t>
            </a:r>
          </a:p>
          <a:p>
            <a:pPr lvl="0"/>
            <a:r>
              <a:rPr lang="en-US" sz="900" dirty="0" smtClean="0"/>
              <a:t>Using SPIFFS</a:t>
            </a:r>
          </a:p>
          <a:p>
            <a:pPr lvl="0"/>
            <a:r>
              <a:rPr lang="en-US" sz="900" dirty="0" smtClean="0"/>
              <a:t>Class Exercise: Display A Web Page</a:t>
            </a:r>
          </a:p>
          <a:p>
            <a:pPr marL="0" indent="0">
              <a:buNone/>
            </a:pPr>
            <a:r>
              <a:rPr lang="en-US" sz="1050" b="1" dirty="0" smtClean="0"/>
              <a:t>Lesson 8: 4Apr23 </a:t>
            </a:r>
            <a:r>
              <a:rPr lang="en-US" sz="1050" b="1" dirty="0"/>
              <a:t>– </a:t>
            </a:r>
            <a:r>
              <a:rPr lang="en-US" sz="1050" b="1" dirty="0" smtClean="0"/>
              <a:t>Doing More With Web Servers</a:t>
            </a:r>
            <a:endParaRPr lang="en-US" sz="1050" b="1" dirty="0"/>
          </a:p>
          <a:p>
            <a:r>
              <a:rPr lang="en-US" sz="900" dirty="0" smtClean="0"/>
              <a:t>HTML Form Data</a:t>
            </a:r>
          </a:p>
          <a:p>
            <a:r>
              <a:rPr lang="en-US" sz="900" dirty="0" smtClean="0"/>
              <a:t>Asynchronous Web Server Installation</a:t>
            </a:r>
          </a:p>
          <a:p>
            <a:r>
              <a:rPr lang="en-US" sz="900" dirty="0" smtClean="0"/>
              <a:t>Class Exercise: Displaying Sensor Data With </a:t>
            </a:r>
            <a:r>
              <a:rPr lang="en-US" sz="900" dirty="0" err="1" smtClean="0"/>
              <a:t>Async</a:t>
            </a:r>
            <a:r>
              <a:rPr lang="en-US" sz="900" dirty="0" smtClean="0"/>
              <a:t> Web Server</a:t>
            </a:r>
          </a:p>
          <a:p>
            <a:r>
              <a:rPr lang="en-US" sz="900" dirty="0" smtClean="0"/>
              <a:t>Class Exercise: Retrieving Form Data with </a:t>
            </a:r>
            <a:r>
              <a:rPr lang="en-US" sz="900" dirty="0" err="1" smtClean="0"/>
              <a:t>Async</a:t>
            </a:r>
            <a:r>
              <a:rPr lang="en-US" sz="900" dirty="0" smtClean="0"/>
              <a:t> Web Server</a:t>
            </a:r>
          </a:p>
          <a:p>
            <a:pPr marL="0" indent="0">
              <a:buNone/>
            </a:pPr>
            <a:r>
              <a:rPr lang="en-US" sz="1000" b="1" dirty="0"/>
              <a:t>Lesson </a:t>
            </a:r>
            <a:r>
              <a:rPr lang="en-US" sz="1000" b="1" dirty="0" smtClean="0"/>
              <a:t>9: 11Apr23 </a:t>
            </a:r>
            <a:r>
              <a:rPr lang="en-US" sz="1000" b="1" dirty="0"/>
              <a:t>– </a:t>
            </a:r>
            <a:r>
              <a:rPr lang="en-US" sz="1000" b="1" dirty="0" err="1" smtClean="0"/>
              <a:t>Wifi</a:t>
            </a:r>
            <a:r>
              <a:rPr lang="en-US" sz="1000" b="1" dirty="0" smtClean="0"/>
              <a:t> Manager, API’s, Web Scraping</a:t>
            </a:r>
            <a:endParaRPr lang="en-US" sz="1000" dirty="0" smtClean="0"/>
          </a:p>
          <a:p>
            <a:r>
              <a:rPr lang="en-US" sz="1050" dirty="0" smtClean="0"/>
              <a:t>Class </a:t>
            </a:r>
            <a:r>
              <a:rPr lang="en-US" sz="1050" dirty="0"/>
              <a:t>Exercise: Displaying form data with </a:t>
            </a:r>
            <a:r>
              <a:rPr lang="en-US" sz="1050" dirty="0" err="1"/>
              <a:t>MD_Parola</a:t>
            </a:r>
            <a:endParaRPr lang="en-US" sz="1050" dirty="0"/>
          </a:p>
          <a:p>
            <a:r>
              <a:rPr lang="en-US" sz="1050" dirty="0" smtClean="0"/>
              <a:t>APIs</a:t>
            </a:r>
          </a:p>
          <a:p>
            <a:r>
              <a:rPr lang="en-US" sz="1050" dirty="0" smtClean="0"/>
              <a:t>Web Scraping</a:t>
            </a:r>
            <a:endParaRPr lang="en-US" sz="1050" dirty="0" smtClean="0"/>
          </a:p>
          <a:p>
            <a:pPr marL="0" indent="0">
              <a:buNone/>
            </a:pPr>
            <a:r>
              <a:rPr lang="en-US" sz="1000" b="1" dirty="0"/>
              <a:t>Lesson </a:t>
            </a:r>
            <a:r>
              <a:rPr lang="en-US" sz="1000" b="1" dirty="0" smtClean="0"/>
              <a:t>10: 18Apr23 </a:t>
            </a:r>
            <a:r>
              <a:rPr lang="en-US" sz="1000" b="1" dirty="0"/>
              <a:t>– Internet Access</a:t>
            </a:r>
            <a:endParaRPr lang="en-US" sz="1000" dirty="0"/>
          </a:p>
          <a:p>
            <a:r>
              <a:rPr lang="en-US" sz="1050" dirty="0" smtClean="0"/>
              <a:t>Scraping </a:t>
            </a:r>
            <a:r>
              <a:rPr lang="en-US" sz="1050" dirty="0"/>
              <a:t>information from an Internet web page</a:t>
            </a:r>
          </a:p>
          <a:p>
            <a:r>
              <a:rPr lang="en-US" sz="1050" dirty="0"/>
              <a:t>Obtaining weather information from the Internet</a:t>
            </a:r>
          </a:p>
          <a:p>
            <a:r>
              <a:rPr lang="en-US" sz="1050" dirty="0"/>
              <a:t>Class Exercise: </a:t>
            </a:r>
            <a:r>
              <a:rPr lang="en-US" sz="1050" dirty="0" smtClean="0"/>
              <a:t>Getting and displaying </a:t>
            </a:r>
            <a:r>
              <a:rPr lang="en-US" sz="1050" dirty="0"/>
              <a:t>weather information</a:t>
            </a:r>
            <a:endParaRPr lang="en-US" sz="1050" b="1" dirty="0"/>
          </a:p>
          <a:p>
            <a:pPr marL="0" indent="0">
              <a:buNone/>
            </a:pPr>
            <a:r>
              <a:rPr lang="en-US" sz="1050" b="1" dirty="0" smtClean="0"/>
              <a:t>Lesson </a:t>
            </a:r>
            <a:r>
              <a:rPr lang="en-US" sz="1050" b="1" dirty="0" smtClean="0"/>
              <a:t>11</a:t>
            </a:r>
            <a:r>
              <a:rPr lang="en-US" sz="1050" b="1" dirty="0" smtClean="0"/>
              <a:t>: 18Apr23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00" b="1" dirty="0"/>
              <a:t>Lesson </a:t>
            </a:r>
            <a:r>
              <a:rPr lang="en-US" sz="1000" b="1" dirty="0" smtClean="0"/>
              <a:t>12:2May23 </a:t>
            </a:r>
            <a:r>
              <a:rPr lang="en-US" sz="1000" b="1" dirty="0"/>
              <a:t>– </a:t>
            </a:r>
            <a:r>
              <a:rPr lang="en-US" sz="1000" b="1" dirty="0" smtClean="0"/>
              <a:t>Trimester Review and Graduation</a:t>
            </a:r>
            <a:endParaRPr lang="en-US" sz="10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IntermediateProgramming-Lesson9</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Lesson </a:t>
            </a:r>
            <a:r>
              <a:rPr lang="en-US" sz="3200" dirty="0" smtClean="0"/>
              <a:t>9 </a:t>
            </a:r>
            <a:r>
              <a:rPr lang="en-US" sz="3200" dirty="0" smtClean="0"/>
              <a:t>– </a:t>
            </a:r>
            <a:r>
              <a:rPr lang="en-US" sz="3200" dirty="0" smtClean="0"/>
              <a:t>Accessing The Internet</a:t>
            </a:r>
            <a:endParaRPr lang="en-US" sz="3200" dirty="0">
              <a:solidFill>
                <a:srgbClr val="00FFFF"/>
              </a:solidFill>
            </a:endParaRPr>
          </a:p>
        </p:txBody>
      </p:sp>
      <p:sp>
        <p:nvSpPr>
          <p:cNvPr id="6" name="Content Placeholder 2"/>
          <p:cNvSpPr txBox="1">
            <a:spLocks/>
          </p:cNvSpPr>
          <p:nvPr/>
        </p:nvSpPr>
        <p:spPr>
          <a:xfrm>
            <a:off x="457200" y="1219200"/>
            <a:ext cx="8382000" cy="5181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400" b="1" dirty="0" smtClean="0"/>
              <a:t>Part A</a:t>
            </a:r>
          </a:p>
          <a:p>
            <a:pPr>
              <a:spcBef>
                <a:spcPts val="0"/>
              </a:spcBef>
            </a:pPr>
            <a:r>
              <a:rPr lang="en-US" sz="2400" b="1" dirty="0" smtClean="0"/>
              <a:t>Class Exercise – HTML form display with </a:t>
            </a:r>
            <a:r>
              <a:rPr lang="en-US" sz="2400" b="1" dirty="0" err="1" smtClean="0"/>
              <a:t>MD_Parola</a:t>
            </a:r>
            <a:endParaRPr lang="en-US" sz="2400" b="1" dirty="0" smtClean="0"/>
          </a:p>
          <a:p>
            <a:pPr>
              <a:spcBef>
                <a:spcPts val="0"/>
              </a:spcBef>
            </a:pPr>
            <a:r>
              <a:rPr lang="en-US" sz="2400" b="1" dirty="0"/>
              <a:t>Application Programming Interfaces</a:t>
            </a:r>
          </a:p>
          <a:p>
            <a:pPr>
              <a:spcBef>
                <a:spcPts val="0"/>
              </a:spcBef>
            </a:pPr>
            <a:r>
              <a:rPr lang="en-US" sz="2400" b="1" dirty="0"/>
              <a:t>Types of Web Site </a:t>
            </a:r>
            <a:r>
              <a:rPr lang="en-US" sz="2400" b="1" dirty="0" smtClean="0"/>
              <a:t>API’s</a:t>
            </a:r>
            <a:endParaRPr lang="en-US" sz="2400" b="1" dirty="0" smtClean="0"/>
          </a:p>
          <a:p>
            <a:pPr marL="0" indent="0">
              <a:spcBef>
                <a:spcPts val="1200"/>
              </a:spcBef>
              <a:buNone/>
            </a:pPr>
            <a:r>
              <a:rPr lang="en-US" sz="2400" b="1" dirty="0" smtClean="0"/>
              <a:t>Part </a:t>
            </a:r>
            <a:r>
              <a:rPr lang="en-US" sz="2400" b="1" dirty="0" smtClean="0"/>
              <a:t>B</a:t>
            </a:r>
            <a:endParaRPr lang="en-US" sz="2400" b="1" dirty="0"/>
          </a:p>
          <a:p>
            <a:pPr>
              <a:spcBef>
                <a:spcPts val="0"/>
              </a:spcBef>
            </a:pPr>
            <a:r>
              <a:rPr lang="en-US" sz="2400" b="1" dirty="0"/>
              <a:t>Page Scraping Video</a:t>
            </a:r>
            <a:br>
              <a:rPr lang="en-US" sz="2400" b="1" dirty="0"/>
            </a:br>
            <a:r>
              <a:rPr lang="en-US" sz="2400" b="1" dirty="0">
                <a:solidFill>
                  <a:srgbClr val="00FFFF"/>
                </a:solidFill>
              </a:rPr>
              <a:t>https://</a:t>
            </a:r>
            <a:r>
              <a:rPr lang="en-US" sz="2400" b="1" dirty="0" smtClean="0">
                <a:solidFill>
                  <a:srgbClr val="00FFFF"/>
                </a:solidFill>
              </a:rPr>
              <a:t>youtu.be/kWdfCCwhQTE</a:t>
            </a:r>
            <a:endParaRPr lang="en-US" sz="2400" b="1" dirty="0">
              <a:solidFill>
                <a:srgbClr val="00FFFF"/>
              </a:solidFill>
            </a:endParaRPr>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Class Exercise </a:t>
            </a:r>
            <a:r>
              <a:rPr lang="en-US" sz="2800" dirty="0" smtClean="0"/>
              <a:t>9A</a:t>
            </a:r>
            <a:r>
              <a:rPr lang="en-US" sz="2800" dirty="0" smtClean="0"/>
              <a:t>: </a:t>
            </a:r>
            <a:r>
              <a:rPr lang="en-US" sz="2800" dirty="0" err="1" smtClean="0"/>
              <a:t>MD_Parola</a:t>
            </a:r>
            <a:r>
              <a:rPr lang="en-US" sz="2800" dirty="0" smtClean="0"/>
              <a:t> Form Data</a:t>
            </a:r>
            <a:endParaRPr lang="en-US" sz="2800" dirty="0">
              <a:solidFill>
                <a:srgbClr val="00FFFF"/>
              </a:solidFill>
            </a:endParaRPr>
          </a:p>
        </p:txBody>
      </p:sp>
      <p:sp>
        <p:nvSpPr>
          <p:cNvPr id="3" name="AutoShape 2" descr="Adding the Basic HTML Document T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p:cNvSpPr txBox="1">
            <a:spLocks/>
          </p:cNvSpPr>
          <p:nvPr/>
        </p:nvSpPr>
        <p:spPr>
          <a:xfrm>
            <a:off x="228600" y="838200"/>
            <a:ext cx="8610600"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Go ahead and open SKETCH9A in th</a:t>
            </a:r>
            <a:r>
              <a:rPr lang="en-US" sz="1600" b="1" dirty="0" smtClean="0"/>
              <a:t>e IDE</a:t>
            </a:r>
            <a:r>
              <a:rPr lang="en-US" sz="1600" b="1" dirty="0" smtClean="0"/>
              <a:t>, </a:t>
            </a:r>
            <a:r>
              <a:rPr lang="en-US" sz="1600" b="1" i="1" dirty="0" smtClean="0">
                <a:solidFill>
                  <a:srgbClr val="FFFF00"/>
                </a:solidFill>
              </a:rPr>
              <a:t>but do not upload it!!</a:t>
            </a:r>
          </a:p>
          <a:p>
            <a:pPr>
              <a:spcBef>
                <a:spcPts val="1200"/>
              </a:spcBef>
            </a:pPr>
            <a:r>
              <a:rPr lang="en-US" sz="1600" b="1" dirty="0" smtClean="0"/>
              <a:t>Validate the </a:t>
            </a:r>
            <a:r>
              <a:rPr lang="en-US" sz="1600" b="1" dirty="0" err="1" smtClean="0"/>
              <a:t>WiFi</a:t>
            </a:r>
            <a:r>
              <a:rPr lang="en-US" sz="1600" b="1" dirty="0" smtClean="0"/>
              <a:t> credentials!</a:t>
            </a:r>
          </a:p>
          <a:p>
            <a:pPr>
              <a:spcBef>
                <a:spcPts val="1200"/>
              </a:spcBef>
            </a:pPr>
            <a:r>
              <a:rPr lang="en-US" sz="1600" b="1" dirty="0" smtClean="0"/>
              <a:t>Once you are satisfied the </a:t>
            </a:r>
            <a:r>
              <a:rPr lang="en-US" sz="1600" b="1" dirty="0" err="1" smtClean="0"/>
              <a:t>WiFi</a:t>
            </a:r>
            <a:r>
              <a:rPr lang="en-US" sz="1600" b="1" dirty="0" smtClean="0"/>
              <a:t> credentials are correct, go ahead and upload the sketch</a:t>
            </a:r>
          </a:p>
          <a:p>
            <a:pPr>
              <a:spcBef>
                <a:spcPts val="1200"/>
              </a:spcBef>
            </a:pPr>
            <a:r>
              <a:rPr lang="en-US" sz="1600" b="1" dirty="0" smtClean="0"/>
              <a:t>The IP address obtained from the </a:t>
            </a:r>
            <a:r>
              <a:rPr lang="en-US" sz="1600" b="1" dirty="0" err="1" smtClean="0"/>
              <a:t>WiFi</a:t>
            </a:r>
            <a:r>
              <a:rPr lang="en-US" sz="1600" b="1" dirty="0" smtClean="0"/>
              <a:t> should scroll across the display</a:t>
            </a:r>
          </a:p>
          <a:p>
            <a:pPr>
              <a:spcBef>
                <a:spcPts val="1200"/>
              </a:spcBef>
            </a:pPr>
            <a:r>
              <a:rPr lang="en-US" sz="1600" b="1" dirty="0" smtClean="0"/>
              <a:t>Surf to that IP address, you should see a form with a single entry</a:t>
            </a:r>
          </a:p>
          <a:p>
            <a:pPr>
              <a:spcBef>
                <a:spcPts val="1200"/>
              </a:spcBef>
            </a:pPr>
            <a:r>
              <a:rPr lang="en-US" sz="1600" b="1" dirty="0" smtClean="0"/>
              <a:t>Go ahead and enter text into the form, it should scroll across your display</a:t>
            </a:r>
          </a:p>
          <a:p>
            <a:pPr>
              <a:spcBef>
                <a:spcPts val="1200"/>
              </a:spcBef>
            </a:pPr>
            <a:r>
              <a:rPr lang="en-US" sz="1600" b="1" dirty="0" smtClean="0"/>
              <a:t>Note: I have only tested this with the text SEICHE. There are probably failure conditions!!</a:t>
            </a:r>
            <a:endParaRPr lang="en-US" sz="1600" b="1" dirty="0" smtClean="0"/>
          </a:p>
        </p:txBody>
      </p:sp>
    </p:spTree>
    <p:extLst>
      <p:ext uri="{BB962C8B-B14F-4D97-AF65-F5344CB8AC3E}">
        <p14:creationId xmlns:p14="http://schemas.microsoft.com/office/powerpoint/2010/main" val="3684633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Sketch 9A Explanation</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The code for the Smart Notice Board is written in the C++ programming language and uses various libraries to control the ESP8266 microcontroller and the dot matrix LED display. These libraries include the </a:t>
            </a:r>
            <a:r>
              <a:rPr lang="en-US" sz="1600" b="1" dirty="0" err="1"/>
              <a:t>WiFi</a:t>
            </a:r>
            <a:r>
              <a:rPr lang="en-US" sz="1600" b="1" dirty="0"/>
              <a:t> Manager library, the </a:t>
            </a:r>
            <a:r>
              <a:rPr lang="en-US" sz="1600" b="1" dirty="0" err="1"/>
              <a:t>MD_Parola</a:t>
            </a:r>
            <a:r>
              <a:rPr lang="en-US" sz="1600" b="1" dirty="0"/>
              <a:t> library, the MD_MAX72xx library, and the SPI library</a:t>
            </a:r>
            <a:r>
              <a:rPr lang="en-US" sz="1600" b="1" dirty="0" smtClean="0"/>
              <a:t>.</a:t>
            </a:r>
          </a:p>
          <a:p>
            <a:pPr>
              <a:spcBef>
                <a:spcPts val="1200"/>
              </a:spcBef>
            </a:pPr>
            <a:r>
              <a:rPr lang="en-US" sz="1600" b="1" dirty="0"/>
              <a:t>Next, the code sets up the parameters for the dot matrix LED display using the HARDWARE_TYPE and MAX_DEVICES constants. The CS_PIN constant is also set up to define the chip select pin for the display</a:t>
            </a:r>
            <a:r>
              <a:rPr lang="en-US" sz="1600" b="1" dirty="0" smtClean="0"/>
              <a:t>. We don’t need to specify the other SPI pins as MD_MAX72XX defaults to the hardware SPI pins.</a:t>
            </a:r>
          </a:p>
          <a:p>
            <a:pPr>
              <a:spcBef>
                <a:spcPts val="1200"/>
              </a:spcBef>
            </a:pPr>
            <a:r>
              <a:rPr lang="en-US" sz="1600" b="1" dirty="0"/>
              <a:t>After that, we set up the </a:t>
            </a:r>
            <a:r>
              <a:rPr lang="en-US" sz="1600" b="1" dirty="0" err="1"/>
              <a:t>WiFi</a:t>
            </a:r>
            <a:r>
              <a:rPr lang="en-US" sz="1600" b="1" dirty="0"/>
              <a:t> module using the </a:t>
            </a:r>
            <a:r>
              <a:rPr lang="en-US" sz="1600" b="1" dirty="0" err="1"/>
              <a:t>WiFiManager</a:t>
            </a:r>
            <a:r>
              <a:rPr lang="en-US" sz="1600" b="1" dirty="0"/>
              <a:t> library and started a server on port 80. The </a:t>
            </a:r>
            <a:r>
              <a:rPr lang="en-US" sz="1600" b="1" dirty="0" err="1"/>
              <a:t>curMessage</a:t>
            </a:r>
            <a:r>
              <a:rPr lang="en-US" sz="1600" b="1" dirty="0"/>
              <a:t> and </a:t>
            </a:r>
            <a:r>
              <a:rPr lang="en-US" sz="1600" b="1" dirty="0" err="1"/>
              <a:t>newMessage</a:t>
            </a:r>
            <a:r>
              <a:rPr lang="en-US" sz="1600" b="1" dirty="0"/>
              <a:t> arrays are used to store the current and new messages, respectively. The </a:t>
            </a:r>
            <a:r>
              <a:rPr lang="en-US" sz="1600" b="1" dirty="0" err="1"/>
              <a:t>newMessageAvailable</a:t>
            </a:r>
            <a:r>
              <a:rPr lang="en-US" sz="1600" b="1" dirty="0"/>
              <a:t> flag is used to indicate if a new message is available for display</a:t>
            </a:r>
            <a:r>
              <a:rPr lang="en-US" sz="1600" b="1" dirty="0" smtClean="0"/>
              <a:t>.</a:t>
            </a:r>
            <a:br>
              <a:rPr lang="en-US" sz="1600" b="1" dirty="0" smtClean="0"/>
            </a:br>
            <a:r>
              <a:rPr lang="en-US" sz="1600" b="1" dirty="0" smtClean="0"/>
              <a:t/>
            </a:r>
            <a:br>
              <a:rPr lang="en-US" sz="1600" b="1" dirty="0" smtClean="0"/>
            </a:br>
            <a:endParaRPr lang="en-US" sz="1600" b="1" dirty="0" smtClean="0"/>
          </a:p>
        </p:txBody>
      </p:sp>
      <p:sp>
        <p:nvSpPr>
          <p:cNvPr id="7" name="Content Placeholder 2"/>
          <p:cNvSpPr txBox="1">
            <a:spLocks/>
          </p:cNvSpPr>
          <p:nvPr/>
        </p:nvSpPr>
        <p:spPr>
          <a:xfrm>
            <a:off x="300488" y="6438900"/>
            <a:ext cx="14521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Random Nerd Tutorials</a:t>
            </a:r>
            <a:endParaRPr lang="en-US" sz="1200" b="1" dirty="0" smtClean="0">
              <a:solidFill>
                <a:srgbClr val="00FFFF"/>
              </a:solidFill>
            </a:endParaRPr>
          </a:p>
        </p:txBody>
      </p:sp>
      <p:sp>
        <p:nvSpPr>
          <p:cNvPr id="8" name="Content Placeholder 2"/>
          <p:cNvSpPr txBox="1">
            <a:spLocks/>
          </p:cNvSpPr>
          <p:nvPr/>
        </p:nvSpPr>
        <p:spPr>
          <a:xfrm>
            <a:off x="1295400" y="4114800"/>
            <a:ext cx="7522234" cy="23431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WiFi</a:t>
            </a:r>
            <a:r>
              <a:rPr lang="en-US" sz="1200" b="1" dirty="0">
                <a:solidFill>
                  <a:srgbClr val="FFFF00"/>
                </a:solidFill>
                <a:latin typeface="Consolas" panose="020B0609020204030204" pitchFamily="49" charset="0"/>
                <a:cs typeface="Consolas" panose="020B0609020204030204" pitchFamily="49" charset="0"/>
              </a:rPr>
              <a:t> Server object and parameters</a:t>
            </a:r>
          </a:p>
          <a:p>
            <a:pPr marL="0" indent="0">
              <a:spcBef>
                <a:spcPts val="0"/>
              </a:spcBef>
              <a:buNone/>
            </a:pPr>
            <a:r>
              <a:rPr lang="en-US" sz="1200" b="1" dirty="0" err="1">
                <a:solidFill>
                  <a:srgbClr val="FFFF00"/>
                </a:solidFill>
                <a:latin typeface="Consolas" panose="020B0609020204030204" pitchFamily="49" charset="0"/>
                <a:cs typeface="Consolas" panose="020B0609020204030204" pitchFamily="49" charset="0"/>
              </a:rPr>
              <a:t>WiFiServer</a:t>
            </a:r>
            <a:r>
              <a:rPr lang="en-US" sz="1200" b="1" dirty="0">
                <a:solidFill>
                  <a:srgbClr val="FFFF00"/>
                </a:solidFill>
                <a:latin typeface="Consolas" panose="020B0609020204030204" pitchFamily="49" charset="0"/>
                <a:cs typeface="Consolas" panose="020B0609020204030204" pitchFamily="49" charset="0"/>
              </a:rPr>
              <a:t> server(80);</a:t>
            </a:r>
          </a:p>
          <a:p>
            <a:pPr marL="0" indent="0">
              <a:spcBef>
                <a:spcPts val="0"/>
              </a:spcBef>
              <a:buNone/>
            </a:pPr>
            <a:endParaRPr lang="en-US" sz="1200" b="1" dirty="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 Scrolling parameters</a:t>
            </a: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uint8_t </a:t>
            </a:r>
            <a:r>
              <a:rPr lang="en-US" sz="1200" b="1" dirty="0" err="1">
                <a:solidFill>
                  <a:srgbClr val="FFFF00"/>
                </a:solidFill>
                <a:latin typeface="Consolas" panose="020B0609020204030204" pitchFamily="49" charset="0"/>
                <a:cs typeface="Consolas" panose="020B0609020204030204" pitchFamily="49" charset="0"/>
              </a:rPr>
              <a:t>frameDelay</a:t>
            </a:r>
            <a:r>
              <a:rPr lang="en-US" sz="1200" b="1" dirty="0">
                <a:solidFill>
                  <a:srgbClr val="FFFF00"/>
                </a:solidFill>
                <a:latin typeface="Consolas" panose="020B0609020204030204" pitchFamily="49" charset="0"/>
                <a:cs typeface="Consolas" panose="020B0609020204030204" pitchFamily="49" charset="0"/>
              </a:rPr>
              <a:t> = 25;  // default frame delay value</a:t>
            </a:r>
          </a:p>
          <a:p>
            <a:pPr marL="0" indent="0">
              <a:spcBef>
                <a:spcPts val="0"/>
              </a:spcBef>
              <a:buNone/>
            </a:pPr>
            <a:r>
              <a:rPr lang="en-US" sz="1200" b="1" dirty="0" err="1">
                <a:solidFill>
                  <a:srgbClr val="FFFF00"/>
                </a:solidFill>
                <a:latin typeface="Consolas" panose="020B0609020204030204" pitchFamily="49" charset="0"/>
                <a:cs typeface="Consolas" panose="020B0609020204030204" pitchFamily="49" charset="0"/>
              </a:rPr>
              <a:t>textEffect_t</a:t>
            </a: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scrollEffect</a:t>
            </a:r>
            <a:r>
              <a:rPr lang="en-US" sz="1200" b="1" dirty="0">
                <a:solidFill>
                  <a:srgbClr val="FFFF00"/>
                </a:solidFill>
                <a:latin typeface="Consolas" panose="020B0609020204030204" pitchFamily="49" charset="0"/>
                <a:cs typeface="Consolas" panose="020B0609020204030204" pitchFamily="49" charset="0"/>
              </a:rPr>
              <a:t> = PA_SCROLL_LEFT;</a:t>
            </a:r>
          </a:p>
          <a:p>
            <a:pPr marL="0" indent="0">
              <a:spcBef>
                <a:spcPts val="0"/>
              </a:spcBef>
              <a:buNone/>
            </a:pPr>
            <a:endParaRPr lang="en-US" sz="1200" b="1" dirty="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 Global message buffers shared by </a:t>
            </a:r>
            <a:r>
              <a:rPr lang="en-US" sz="1200" b="1" dirty="0" err="1">
                <a:solidFill>
                  <a:srgbClr val="FFFF00"/>
                </a:solidFill>
                <a:latin typeface="Consolas" panose="020B0609020204030204" pitchFamily="49" charset="0"/>
                <a:cs typeface="Consolas" panose="020B0609020204030204" pitchFamily="49" charset="0"/>
              </a:rPr>
              <a:t>Wifi</a:t>
            </a:r>
            <a:r>
              <a:rPr lang="en-US" sz="1200" b="1" dirty="0">
                <a:solidFill>
                  <a:srgbClr val="FFFF00"/>
                </a:solidFill>
                <a:latin typeface="Consolas" panose="020B0609020204030204" pitchFamily="49" charset="0"/>
                <a:cs typeface="Consolas" panose="020B0609020204030204" pitchFamily="49" charset="0"/>
              </a:rPr>
              <a:t> and Scrolling functions</a:t>
            </a: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#define BUF_SIZE  512</a:t>
            </a: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char </a:t>
            </a:r>
            <a:r>
              <a:rPr lang="en-US" sz="1200" b="1" dirty="0" err="1">
                <a:solidFill>
                  <a:srgbClr val="FFFF00"/>
                </a:solidFill>
                <a:latin typeface="Consolas" panose="020B0609020204030204" pitchFamily="49" charset="0"/>
                <a:cs typeface="Consolas" panose="020B0609020204030204" pitchFamily="49" charset="0"/>
              </a:rPr>
              <a:t>curMessage</a:t>
            </a:r>
            <a:r>
              <a:rPr lang="en-US" sz="1200" b="1" dirty="0">
                <a:solidFill>
                  <a:srgbClr val="FFFF00"/>
                </a:solidFill>
                <a:latin typeface="Consolas" panose="020B0609020204030204" pitchFamily="49" charset="0"/>
                <a:cs typeface="Consolas" panose="020B0609020204030204" pitchFamily="49" charset="0"/>
              </a:rPr>
              <a:t>[BUF_SIZE];</a:t>
            </a: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char </a:t>
            </a:r>
            <a:r>
              <a:rPr lang="en-US" sz="1200" b="1" dirty="0" err="1">
                <a:solidFill>
                  <a:srgbClr val="FFFF00"/>
                </a:solidFill>
                <a:latin typeface="Consolas" panose="020B0609020204030204" pitchFamily="49" charset="0"/>
                <a:cs typeface="Consolas" panose="020B0609020204030204" pitchFamily="49" charset="0"/>
              </a:rPr>
              <a:t>newMessage</a:t>
            </a:r>
            <a:r>
              <a:rPr lang="en-US" sz="1200" b="1" dirty="0">
                <a:solidFill>
                  <a:srgbClr val="FFFF00"/>
                </a:solidFill>
                <a:latin typeface="Consolas" panose="020B0609020204030204" pitchFamily="49" charset="0"/>
                <a:cs typeface="Consolas" panose="020B0609020204030204" pitchFamily="49" charset="0"/>
              </a:rPr>
              <a:t>[BUF_SIZE];</a:t>
            </a:r>
          </a:p>
          <a:p>
            <a:pPr marL="0" indent="0">
              <a:spcBef>
                <a:spcPts val="0"/>
              </a:spcBef>
              <a:buNone/>
            </a:pPr>
            <a:r>
              <a:rPr lang="en-US" sz="1200" b="1" dirty="0">
                <a:solidFill>
                  <a:srgbClr val="FFFF00"/>
                </a:solidFill>
                <a:latin typeface="Consolas" panose="020B0609020204030204" pitchFamily="49" charset="0"/>
                <a:cs typeface="Consolas" panose="020B0609020204030204" pitchFamily="49" charset="0"/>
              </a:rPr>
              <a:t>bool </a:t>
            </a:r>
            <a:r>
              <a:rPr lang="en-US" sz="1200" b="1" dirty="0" err="1">
                <a:solidFill>
                  <a:srgbClr val="FFFF00"/>
                </a:solidFill>
                <a:latin typeface="Consolas" panose="020B0609020204030204" pitchFamily="49" charset="0"/>
                <a:cs typeface="Consolas" panose="020B0609020204030204" pitchFamily="49" charset="0"/>
              </a:rPr>
              <a:t>newMessageAvailable</a:t>
            </a:r>
            <a:r>
              <a:rPr lang="en-US" sz="1200" b="1" dirty="0">
                <a:solidFill>
                  <a:srgbClr val="FFFF00"/>
                </a:solidFill>
                <a:latin typeface="Consolas" panose="020B0609020204030204" pitchFamily="49" charset="0"/>
                <a:cs typeface="Consolas" panose="020B0609020204030204" pitchFamily="49" charset="0"/>
              </a:rPr>
              <a:t> = false;</a:t>
            </a:r>
            <a:endParaRPr lang="en-US" sz="1200"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71651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Sketch 9A Explanation (cont.)</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The </a:t>
            </a:r>
            <a:r>
              <a:rPr lang="en-US" sz="1600" b="1" dirty="0"/>
              <a:t>code then defines the </a:t>
            </a:r>
            <a:r>
              <a:rPr lang="en-US" sz="1600" b="1" dirty="0" err="1"/>
              <a:t>WebResponse</a:t>
            </a:r>
            <a:r>
              <a:rPr lang="en-US" sz="1600" b="1" dirty="0"/>
              <a:t> and </a:t>
            </a:r>
            <a:r>
              <a:rPr lang="en-US" sz="1600" b="1" dirty="0" err="1"/>
              <a:t>WebPage</a:t>
            </a:r>
            <a:r>
              <a:rPr lang="en-US" sz="1600" b="1" dirty="0"/>
              <a:t> constants, which are used to create the web page that allows the user to send messages to the Smart Notice Board</a:t>
            </a:r>
            <a:r>
              <a:rPr lang="en-US" sz="1600" b="1" dirty="0" smtClean="0"/>
              <a:t>.</a:t>
            </a:r>
          </a:p>
          <a:p>
            <a:pPr>
              <a:spcBef>
                <a:spcPts val="1200"/>
              </a:spcBef>
            </a:pPr>
            <a:r>
              <a:rPr lang="en-US" sz="1600" b="1" dirty="0"/>
              <a:t>The </a:t>
            </a:r>
            <a:r>
              <a:rPr lang="en-US" sz="1600" b="1" dirty="0" err="1"/>
              <a:t>SendData</a:t>
            </a:r>
            <a:r>
              <a:rPr lang="en-US" sz="1600" b="1" dirty="0"/>
              <a:t>() function is used to send the message to the Smart Notice Board</a:t>
            </a:r>
            <a:r>
              <a:rPr lang="en-US" sz="1600" b="1" dirty="0" smtClean="0"/>
              <a:t>.</a:t>
            </a:r>
          </a:p>
          <a:p>
            <a:pPr>
              <a:spcBef>
                <a:spcPts val="1200"/>
              </a:spcBef>
            </a:pPr>
            <a:r>
              <a:rPr lang="en-US" sz="1600" b="1" dirty="0"/>
              <a:t>Finally, the setup() function is used to initialize the dot matrix LED display, </a:t>
            </a:r>
            <a:r>
              <a:rPr lang="en-US" sz="1600" b="1" dirty="0" err="1"/>
              <a:t>WiFi</a:t>
            </a:r>
            <a:r>
              <a:rPr lang="en-US" sz="1600" b="1" dirty="0"/>
              <a:t> manager, and the ESP8266 microcontroller. It also prints the ESP8266 Local IP Address after a successful </a:t>
            </a:r>
            <a:r>
              <a:rPr lang="en-US" sz="1600" b="1" dirty="0" err="1"/>
              <a:t>WiFi</a:t>
            </a:r>
            <a:r>
              <a:rPr lang="en-US" sz="1600" b="1" dirty="0"/>
              <a:t> connection</a:t>
            </a:r>
            <a:r>
              <a:rPr lang="en-US" sz="1600" b="1" dirty="0" smtClean="0"/>
              <a:t>.</a:t>
            </a:r>
          </a:p>
          <a:p>
            <a:pPr>
              <a:spcBef>
                <a:spcPts val="1200"/>
              </a:spcBef>
            </a:pPr>
            <a:r>
              <a:rPr lang="en-US" sz="1600" b="1" dirty="0"/>
              <a:t>And </a:t>
            </a:r>
            <a:r>
              <a:rPr lang="en-US" sz="1600" b="1" dirty="0" smtClean="0"/>
              <a:t>the </a:t>
            </a:r>
            <a:r>
              <a:rPr lang="en-US" sz="1600" b="1" dirty="0"/>
              <a:t>loop() function is used to continuously check for new messages and update the display as required</a:t>
            </a:r>
            <a:r>
              <a:rPr lang="en-US" sz="1600" b="1" dirty="0" smtClean="0"/>
              <a:t>.</a:t>
            </a:r>
          </a:p>
          <a:p>
            <a:pPr>
              <a:spcBef>
                <a:spcPts val="1200"/>
              </a:spcBef>
            </a:pPr>
            <a:r>
              <a:rPr lang="en-US" sz="1600" b="1" dirty="0" smtClean="0"/>
              <a:t>Something like this should display in </a:t>
            </a:r>
            <a:r>
              <a:rPr lang="en-US" sz="1600" b="1" dirty="0" err="1" smtClean="0"/>
              <a:t>SerialMonitor</a:t>
            </a:r>
            <a:r>
              <a:rPr lang="en-US" sz="1600" b="1" dirty="0" smtClean="0"/>
              <a:t> once the sketch is running</a:t>
            </a:r>
            <a:br>
              <a:rPr lang="en-US" sz="1600" b="1" dirty="0" smtClean="0"/>
            </a:br>
            <a:endParaRPr lang="en-US" sz="1600" b="1" dirty="0" smtClean="0"/>
          </a:p>
        </p:txBody>
      </p:sp>
      <p:sp>
        <p:nvSpPr>
          <p:cNvPr id="7" name="Content Placeholder 2"/>
          <p:cNvSpPr txBox="1">
            <a:spLocks/>
          </p:cNvSpPr>
          <p:nvPr/>
        </p:nvSpPr>
        <p:spPr>
          <a:xfrm>
            <a:off x="300488" y="6438900"/>
            <a:ext cx="27475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Random Nerd Tutorials</a:t>
            </a:r>
            <a:endParaRPr lang="en-US" sz="1200" b="1" dirty="0" smtClean="0">
              <a:solidFill>
                <a:srgbClr val="00FFFF"/>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3947634"/>
            <a:ext cx="4176713" cy="27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381000" y="4038600"/>
            <a:ext cx="3810000" cy="2133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Notice how the first time through, </a:t>
            </a:r>
            <a:r>
              <a:rPr lang="en-US" sz="1600" b="1" dirty="0" err="1" smtClean="0"/>
              <a:t>Wifi</a:t>
            </a:r>
            <a:r>
              <a:rPr lang="en-US" sz="1600" b="1" dirty="0" smtClean="0"/>
              <a:t> Manager cannot find a saved AP so it starts up in standalone mode using SSID </a:t>
            </a:r>
            <a:r>
              <a:rPr lang="en-US" sz="1600" b="1" u="sng" dirty="0" err="1" smtClean="0"/>
              <a:t>SmartNoticeBoard</a:t>
            </a:r>
            <a:r>
              <a:rPr lang="en-US" sz="1600" b="1" u="sng" dirty="0" smtClean="0"/>
              <a:t>.</a:t>
            </a:r>
          </a:p>
          <a:p>
            <a:pPr>
              <a:spcBef>
                <a:spcPts val="1200"/>
              </a:spcBef>
            </a:pPr>
            <a:r>
              <a:rPr lang="en-US" sz="1600" b="1" dirty="0" smtClean="0"/>
              <a:t>This will be a repeat of last year at first startup as all displays will have the same SSID and IP address!</a:t>
            </a:r>
            <a:endParaRPr lang="en-US" sz="1600" b="1" dirty="0" smtClean="0"/>
          </a:p>
        </p:txBody>
      </p:sp>
    </p:spTree>
    <p:extLst>
      <p:ext uri="{BB962C8B-B14F-4D97-AF65-F5344CB8AC3E}">
        <p14:creationId xmlns:p14="http://schemas.microsoft.com/office/powerpoint/2010/main" val="2235259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Application Programming Interface</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An API is </a:t>
            </a:r>
            <a:r>
              <a:rPr lang="en-US" sz="1600" b="1" dirty="0"/>
              <a:t>an </a:t>
            </a:r>
            <a:r>
              <a:rPr lang="en-US" sz="1600" b="1" dirty="0" smtClean="0"/>
              <a:t>Application Programming Interface</a:t>
            </a:r>
            <a:r>
              <a:rPr lang="en-US" sz="1600" b="1" dirty="0"/>
              <a:t>, a set of definitions and protocols for building and integrating application </a:t>
            </a:r>
            <a:r>
              <a:rPr lang="en-US" sz="1600" b="1" dirty="0" smtClean="0"/>
              <a:t>software.</a:t>
            </a:r>
          </a:p>
          <a:p>
            <a:pPr>
              <a:spcBef>
                <a:spcPts val="1200"/>
              </a:spcBef>
            </a:pPr>
            <a:r>
              <a:rPr lang="en-US" sz="1600" b="1" dirty="0"/>
              <a:t>APIs are mechanisms that enable two software components to communicate with each other using a </a:t>
            </a:r>
            <a:r>
              <a:rPr lang="en-US" sz="1600" b="1" i="1" dirty="0" smtClean="0"/>
              <a:t>common, agreed-upon </a:t>
            </a:r>
            <a:r>
              <a:rPr lang="en-US" sz="1600" b="1" dirty="0" smtClean="0"/>
              <a:t>set </a:t>
            </a:r>
            <a:r>
              <a:rPr lang="en-US" sz="1600" b="1" dirty="0"/>
              <a:t>of definitions and protocols. For example, the weather bureau’s software system contains daily weather data. The weather app on your phone “talks” to this system via APIs and shows you daily weather updates on your phone</a:t>
            </a:r>
            <a:r>
              <a:rPr lang="en-US" sz="1600" b="1" dirty="0" smtClean="0"/>
              <a:t>.</a:t>
            </a:r>
          </a:p>
          <a:p>
            <a:pPr>
              <a:spcBef>
                <a:spcPts val="1200"/>
              </a:spcBef>
            </a:pPr>
            <a:r>
              <a:rPr lang="en-US" sz="1600" b="1" dirty="0"/>
              <a:t>API stands for Application Programming Interface. In the context of APIs, the word Application refers to any software with a distinct function. Interface can be thought of as a contract of service between two applications. This contract defines how the two communicate with each other using requests and responses. Their API documentation contains information on how developers are to structure those requests and responses</a:t>
            </a:r>
            <a:r>
              <a:rPr lang="en-US" sz="1600" b="1" dirty="0" smtClean="0"/>
              <a:t>.</a:t>
            </a:r>
          </a:p>
          <a:p>
            <a:pPr>
              <a:spcBef>
                <a:spcPts val="1200"/>
              </a:spcBef>
            </a:pPr>
            <a:r>
              <a:rPr lang="en-US" sz="1600" b="1" dirty="0"/>
              <a:t>API architecture is usually explained in terms of client and server. The application sending the request is called the client, and the application sending the response is called the server. So in the weather example, the bureau’s weather database is the server, and the mobile app is the client. </a:t>
            </a:r>
            <a:endParaRPr lang="en-US" sz="1600" b="1" dirty="0" smtClean="0"/>
          </a:p>
        </p:txBody>
      </p:sp>
      <p:sp>
        <p:nvSpPr>
          <p:cNvPr id="7" name="Content Placeholder 2"/>
          <p:cNvSpPr txBox="1">
            <a:spLocks/>
          </p:cNvSpPr>
          <p:nvPr/>
        </p:nvSpPr>
        <p:spPr>
          <a:xfrm>
            <a:off x="300488" y="6438900"/>
            <a:ext cx="14521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Amazon</a:t>
            </a:r>
            <a:endParaRPr lang="en-US" sz="1200" b="1" dirty="0" smtClean="0">
              <a:solidFill>
                <a:srgbClr val="00FFFF"/>
              </a:solidFill>
            </a:endParaRPr>
          </a:p>
        </p:txBody>
      </p:sp>
    </p:spTree>
    <p:extLst>
      <p:ext uri="{BB962C8B-B14F-4D97-AF65-F5344CB8AC3E}">
        <p14:creationId xmlns:p14="http://schemas.microsoft.com/office/powerpoint/2010/main" val="2863737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3644</TotalTime>
  <Words>2951</Words>
  <Application>Microsoft Office PowerPoint</Application>
  <PresentationFormat>On-screen Show (4:3)</PresentationFormat>
  <Paragraphs>275</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9 – Accessing The Internet</vt:lpstr>
      <vt:lpstr>Class Exercise 9A: MD_Parola Form Data</vt:lpstr>
      <vt:lpstr>Sketch 9A Explanation</vt:lpstr>
      <vt:lpstr>Sketch 9A Explanation (cont.)</vt:lpstr>
      <vt:lpstr>Application Programming Interface</vt:lpstr>
      <vt:lpstr>Types of APIs</vt:lpstr>
      <vt:lpstr>Types of Web API’s</vt:lpstr>
      <vt:lpstr>The REST API</vt:lpstr>
      <vt:lpstr>The REST API (cont.)</vt:lpstr>
      <vt:lpstr>Web or Page Scraping</vt:lpstr>
      <vt:lpstr>Web or Page Scraping (cont.)</vt:lpstr>
      <vt:lpstr>Formal End of Lesson 9</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148</cp:revision>
  <cp:lastPrinted>2023-03-28T17:54:32Z</cp:lastPrinted>
  <dcterms:created xsi:type="dcterms:W3CDTF">2022-02-01T06:18:00Z</dcterms:created>
  <dcterms:modified xsi:type="dcterms:W3CDTF">2023-04-11T18:42:19Z</dcterms:modified>
</cp:coreProperties>
</file>